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5"/>
  </p:notesMasterIdLst>
  <p:sldIdLst>
    <p:sldId id="393" r:id="rId2"/>
    <p:sldId id="258" r:id="rId3"/>
    <p:sldId id="394" r:id="rId4"/>
    <p:sldId id="260" r:id="rId5"/>
    <p:sldId id="320" r:id="rId6"/>
    <p:sldId id="309" r:id="rId7"/>
    <p:sldId id="321" r:id="rId8"/>
    <p:sldId id="312" r:id="rId9"/>
    <p:sldId id="285" r:id="rId10"/>
    <p:sldId id="323" r:id="rId11"/>
    <p:sldId id="324" r:id="rId12"/>
    <p:sldId id="325" r:id="rId13"/>
    <p:sldId id="326" r:id="rId14"/>
    <p:sldId id="327" r:id="rId15"/>
    <p:sldId id="328" r:id="rId16"/>
    <p:sldId id="333" r:id="rId17"/>
    <p:sldId id="329" r:id="rId18"/>
    <p:sldId id="330" r:id="rId19"/>
    <p:sldId id="331" r:id="rId20"/>
    <p:sldId id="334" r:id="rId21"/>
    <p:sldId id="332" r:id="rId22"/>
    <p:sldId id="335" r:id="rId23"/>
    <p:sldId id="336" r:id="rId24"/>
    <p:sldId id="337" r:id="rId25"/>
    <p:sldId id="338" r:id="rId26"/>
    <p:sldId id="339" r:id="rId27"/>
    <p:sldId id="319" r:id="rId28"/>
    <p:sldId id="341" r:id="rId29"/>
    <p:sldId id="343" r:id="rId30"/>
    <p:sldId id="342" r:id="rId31"/>
    <p:sldId id="344" r:id="rId32"/>
    <p:sldId id="340" r:id="rId33"/>
    <p:sldId id="313" r:id="rId34"/>
    <p:sldId id="314" r:id="rId35"/>
    <p:sldId id="318" r:id="rId36"/>
    <p:sldId id="345" r:id="rId37"/>
    <p:sldId id="346" r:id="rId38"/>
    <p:sldId id="348" r:id="rId39"/>
    <p:sldId id="347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61" r:id="rId49"/>
    <p:sldId id="357" r:id="rId50"/>
    <p:sldId id="367" r:id="rId51"/>
    <p:sldId id="358" r:id="rId52"/>
    <p:sldId id="362" r:id="rId53"/>
    <p:sldId id="359" r:id="rId54"/>
    <p:sldId id="360" r:id="rId55"/>
    <p:sldId id="392" r:id="rId56"/>
    <p:sldId id="363" r:id="rId57"/>
    <p:sldId id="364" r:id="rId58"/>
    <p:sldId id="365" r:id="rId59"/>
    <p:sldId id="366" r:id="rId60"/>
    <p:sldId id="368" r:id="rId61"/>
    <p:sldId id="369" r:id="rId62"/>
    <p:sldId id="316" r:id="rId63"/>
    <p:sldId id="376" r:id="rId64"/>
    <p:sldId id="378" r:id="rId65"/>
    <p:sldId id="377" r:id="rId66"/>
    <p:sldId id="379" r:id="rId67"/>
    <p:sldId id="380" r:id="rId68"/>
    <p:sldId id="381" r:id="rId69"/>
    <p:sldId id="382" r:id="rId70"/>
    <p:sldId id="383" r:id="rId71"/>
    <p:sldId id="384" r:id="rId72"/>
    <p:sldId id="385" r:id="rId73"/>
    <p:sldId id="386" r:id="rId74"/>
    <p:sldId id="370" r:id="rId75"/>
    <p:sldId id="371" r:id="rId76"/>
    <p:sldId id="374" r:id="rId77"/>
    <p:sldId id="375" r:id="rId78"/>
    <p:sldId id="387" r:id="rId79"/>
    <p:sldId id="310" r:id="rId80"/>
    <p:sldId id="388" r:id="rId81"/>
    <p:sldId id="389" r:id="rId82"/>
    <p:sldId id="390" r:id="rId83"/>
    <p:sldId id="391" r:id="rId8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Lexend Deca" panose="020B0604020202020204" charset="0"/>
      <p:regular r:id="rId90"/>
    </p:embeddedFont>
    <p:embeddedFont>
      <p:font typeface="Muli" panose="020B0604020202020204" charset="0"/>
      <p:regular r:id="rId91"/>
      <p:bold r:id="rId92"/>
      <p:italic r:id="rId93"/>
      <p:boldItalic r:id="rId94"/>
    </p:embeddedFont>
    <p:embeddedFont>
      <p:font typeface="Muli Regular" panose="020B0604020202020204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076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74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778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092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149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46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663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222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36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964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262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597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29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785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549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988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079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703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745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24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038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53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280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902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198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711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295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9056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4645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763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2730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76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5700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92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302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9039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0895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6899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4998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69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8904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3577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5869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3243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1719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1887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8863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658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8265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004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222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4764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1879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025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6946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1553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2566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1614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6281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8936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6230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74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8005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4392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5398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6275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2760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5461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57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639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554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6405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331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7401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244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831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oLzvh5jY?feature=oembed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lOIHko8ySg?feature=oembed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hyperlink" Target="https://gym.openai.com/" TargetMode="External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8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23153" y="1991850"/>
            <a:ext cx="5398539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(Reinforcement Learning)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8DF27-2503-4752-80B1-42693A5B13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5395" y="904420"/>
            <a:ext cx="6973209" cy="3926874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2474F908-E7EC-4A24-9925-BD9D719DF8A5}"/>
              </a:ext>
            </a:extLst>
          </p:cNvPr>
          <p:cNvSpPr txBox="1">
            <a:spLocks/>
          </p:cNvSpPr>
          <p:nvPr/>
        </p:nvSpPr>
        <p:spPr>
          <a:xfrm>
            <a:off x="1390195" y="3066331"/>
            <a:ext cx="2799034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 Environment</a:t>
            </a:r>
          </a:p>
        </p:txBody>
      </p:sp>
    </p:spTree>
    <p:extLst>
      <p:ext uri="{BB962C8B-B14F-4D97-AF65-F5344CB8AC3E}">
        <p14:creationId xmlns:p14="http://schemas.microsoft.com/office/powerpoint/2010/main" val="309944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5395" y="912956"/>
            <a:ext cx="6973209" cy="3909802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928ECB7-726C-47A9-BD04-40CF6FB9C917}"/>
              </a:ext>
            </a:extLst>
          </p:cNvPr>
          <p:cNvSpPr txBox="1">
            <a:spLocks/>
          </p:cNvSpPr>
          <p:nvPr/>
        </p:nvSpPr>
        <p:spPr>
          <a:xfrm>
            <a:off x="1503609" y="3034984"/>
            <a:ext cx="2480056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34953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5395" y="917214"/>
            <a:ext cx="6973209" cy="3901286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937A0949-BA57-4A1B-BC6A-A691D04ADE45}"/>
              </a:ext>
            </a:extLst>
          </p:cNvPr>
          <p:cNvSpPr txBox="1">
            <a:spLocks/>
          </p:cNvSpPr>
          <p:nvPr/>
        </p:nvSpPr>
        <p:spPr>
          <a:xfrm>
            <a:off x="1503609" y="3034984"/>
            <a:ext cx="2480056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14073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3580" y="917214"/>
            <a:ext cx="6956838" cy="3901286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613F6638-2763-46FE-B4A4-AD62A9FAFFC3}"/>
              </a:ext>
            </a:extLst>
          </p:cNvPr>
          <p:cNvSpPr txBox="1">
            <a:spLocks/>
          </p:cNvSpPr>
          <p:nvPr/>
        </p:nvSpPr>
        <p:spPr>
          <a:xfrm>
            <a:off x="1503609" y="3034984"/>
            <a:ext cx="2480056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4455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4766" y="917214"/>
            <a:ext cx="6954465" cy="3901286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517786" y="3821793"/>
            <a:ext cx="2536763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Random Action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(Sit)</a:t>
            </a:r>
          </a:p>
        </p:txBody>
      </p:sp>
    </p:spTree>
    <p:extLst>
      <p:ext uri="{BB962C8B-B14F-4D97-AF65-F5344CB8AC3E}">
        <p14:creationId xmlns:p14="http://schemas.microsoft.com/office/powerpoint/2010/main" val="366505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17214"/>
            <a:ext cx="6951382" cy="3901286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624112" y="3027895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a reward</a:t>
            </a:r>
          </a:p>
        </p:txBody>
      </p:sp>
    </p:spTree>
    <p:extLst>
      <p:ext uri="{BB962C8B-B14F-4D97-AF65-F5344CB8AC3E}">
        <p14:creationId xmlns:p14="http://schemas.microsoft.com/office/powerpoint/2010/main" val="117735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17214"/>
            <a:ext cx="6951382" cy="3901286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624112" y="3027895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Ok that’s a good action</a:t>
            </a:r>
          </a:p>
        </p:txBody>
      </p:sp>
    </p:spTree>
    <p:extLst>
      <p:ext uri="{BB962C8B-B14F-4D97-AF65-F5344CB8AC3E}">
        <p14:creationId xmlns:p14="http://schemas.microsoft.com/office/powerpoint/2010/main" val="23669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27809"/>
            <a:ext cx="6951382" cy="3880095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510698" y="3042072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 Environment</a:t>
            </a:r>
          </a:p>
        </p:txBody>
      </p:sp>
    </p:spTree>
    <p:extLst>
      <p:ext uri="{BB962C8B-B14F-4D97-AF65-F5344CB8AC3E}">
        <p14:creationId xmlns:p14="http://schemas.microsoft.com/office/powerpoint/2010/main" val="123169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03345" y="927809"/>
            <a:ext cx="6937305" cy="3880095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510698" y="3042072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37437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19416" y="927809"/>
            <a:ext cx="6905162" cy="3880095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510698" y="3042072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56512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20013" y="927809"/>
            <a:ext cx="6903967" cy="3880095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510698" y="3042072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53271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4766" y="917547"/>
            <a:ext cx="6954465" cy="3900619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390195" y="3828881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Random Action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(Run)</a:t>
            </a:r>
          </a:p>
        </p:txBody>
      </p:sp>
    </p:spTree>
    <p:extLst>
      <p:ext uri="{BB962C8B-B14F-4D97-AF65-F5344CB8AC3E}">
        <p14:creationId xmlns:p14="http://schemas.microsoft.com/office/powerpoint/2010/main" val="244838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17547"/>
            <a:ext cx="6951382" cy="3900619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390195" y="3828881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Random Action</a:t>
            </a:r>
          </a:p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(Run)</a:t>
            </a:r>
          </a:p>
        </p:txBody>
      </p:sp>
    </p:spTree>
    <p:extLst>
      <p:ext uri="{BB962C8B-B14F-4D97-AF65-F5344CB8AC3E}">
        <p14:creationId xmlns:p14="http://schemas.microsoft.com/office/powerpoint/2010/main" val="6798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35100"/>
            <a:ext cx="6951382" cy="3865513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624112" y="3027895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a penalty</a:t>
            </a:r>
          </a:p>
        </p:txBody>
      </p:sp>
    </p:spTree>
    <p:extLst>
      <p:ext uri="{BB962C8B-B14F-4D97-AF65-F5344CB8AC3E}">
        <p14:creationId xmlns:p14="http://schemas.microsoft.com/office/powerpoint/2010/main" val="263295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6307" y="929018"/>
            <a:ext cx="6951382" cy="3877678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1624112" y="3027895"/>
            <a:ext cx="2458791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Ok that’s a bad action</a:t>
            </a:r>
          </a:p>
        </p:txBody>
      </p:sp>
    </p:spTree>
    <p:extLst>
      <p:ext uri="{BB962C8B-B14F-4D97-AF65-F5344CB8AC3E}">
        <p14:creationId xmlns:p14="http://schemas.microsoft.com/office/powerpoint/2010/main" val="316326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984DD-A5A7-40F8-A053-9D3E41E4B9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747920">
            <a:off x="4731015" y="3029737"/>
            <a:ext cx="3284307" cy="1832079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426AC1D3-E7F2-4490-83B1-58E5FB25A719}"/>
              </a:ext>
            </a:extLst>
          </p:cNvPr>
          <p:cNvSpPr txBox="1">
            <a:spLocks/>
          </p:cNvSpPr>
          <p:nvPr/>
        </p:nvSpPr>
        <p:spPr>
          <a:xfrm>
            <a:off x="768359" y="3020219"/>
            <a:ext cx="3218728" cy="5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Again and again for a lot of times (Episodes)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8DE935-FD55-4081-966B-EFD9F5A5E3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29739" y="1950693"/>
            <a:ext cx="3846673" cy="2139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4D5CB-6FE7-4079-8F50-A1228409DB8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 rot="20722815">
            <a:off x="4184069" y="1034067"/>
            <a:ext cx="3598647" cy="20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0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772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57963" y="1044255"/>
            <a:ext cx="6588642" cy="25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Reinforcement Learning Apps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Robotics.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Self Driving Cars.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Game Playing.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Finance.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7842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57963" y="1044255"/>
            <a:ext cx="6588642" cy="25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Reinforcement Learning Apps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Robotics.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Self Driving Cars.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Game Playing.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Finance.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452CF-94E8-4199-B5C0-AEBC39F422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01882" y="1606848"/>
            <a:ext cx="5468145" cy="30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57963" y="1044255"/>
            <a:ext cx="6588642" cy="25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Reinforcement Learning Apps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Robotics.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Self Driving Cars.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Game Playing.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Finance.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452CF-94E8-4199-B5C0-AEBC39F422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00590" y="1606848"/>
            <a:ext cx="5470729" cy="30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7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57963" y="1044255"/>
            <a:ext cx="6588642" cy="25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Reinforcement Learning Apps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Robotics.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Self Driving Cars.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Game Playing.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Finance.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452CF-94E8-4199-B5C0-AEBC39F42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350" y="1606848"/>
            <a:ext cx="5529209" cy="30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0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57963" y="1044255"/>
            <a:ext cx="6588642" cy="25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Reinforcement Learning Apps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Robotics.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Self Driving Cars.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Game Playing.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Finance.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452CF-94E8-4199-B5C0-AEBC39F422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24719" y="1606848"/>
            <a:ext cx="4622471" cy="30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936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61713" y="1252105"/>
            <a:ext cx="5451622" cy="390599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01660" y="-237007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RL is Creepy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91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01660" y="-237007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RL is Creepy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Online Media 2" title="Multi-Agent Hide and Seek">
            <a:hlinkClick r:id="" action="ppaction://media"/>
            <a:extLst>
              <a:ext uri="{FF2B5EF4-FFF2-40B4-BE49-F238E27FC236}">
                <a16:creationId xmlns:a16="http://schemas.microsoft.com/office/drawing/2014/main" id="{01BAC4AA-81EF-42B1-BEA8-EBCDB7A2F3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369430" y="1237502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1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01660" y="-237007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RL is Creepy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Online Media 1" title="CoastRunners 7">
            <a:hlinkClick r:id="" action="ppaction://media"/>
            <a:extLst>
              <a:ext uri="{FF2B5EF4-FFF2-40B4-BE49-F238E27FC236}">
                <a16:creationId xmlns:a16="http://schemas.microsoft.com/office/drawing/2014/main" id="{C2973307-CA3C-4F1C-B688-6646EF7348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777500" y="1237502"/>
            <a:ext cx="5140893" cy="35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921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46564" y="440956"/>
            <a:ext cx="3880362" cy="383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Agent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Environment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States [S]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Actions [A]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Expected Rewards for taking an action in a state</a:t>
            </a:r>
            <a:r>
              <a:rPr lang="en-US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[R(s, a)]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Goal is to find the optimal action taken in any state to get the maximum rewards (Optimal Policy).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62070" y="1477583"/>
            <a:ext cx="4703136" cy="23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3720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2706" y="292101"/>
            <a:ext cx="4893833" cy="430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 - Maze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States	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- Robot position in grid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Actions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Up, Down, Right, Left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(+1) if  get the diamond.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(-1) if go to the fire.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347" y="1091609"/>
            <a:ext cx="4455704" cy="33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4" y="293816"/>
            <a:ext cx="4944892" cy="4374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 - Robot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States	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- Camera and Sensors.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Actions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Torque on the joints to walk or jump. 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(+10) if not fall while jumping.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(-5) if apply high torque on joints.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…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58403" y="1521513"/>
            <a:ext cx="4455704" cy="25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2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6677615" cy="430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 - Self driving car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States	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- Camera and Sensors.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Set of Actions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Steer, Throttle, Break. 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(-1000) if hit human.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(-500) if hit a car.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- …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22200" y="1522105"/>
            <a:ext cx="4455704" cy="25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9661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297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4559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112165" cy="371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 set of actions for all the states that solves the MDP and get to the Goal.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 </a:t>
            </a: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Optimal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policy is the best actions led to the maximum reward for solving the goal.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96345" y="1223157"/>
            <a:ext cx="4680762" cy="28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6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120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077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Keep taking random actions to gain more knowledge about the environment.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Exploitation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 your gained knowledge to take actions based on your collected experience.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851782" y="1237502"/>
            <a:ext cx="4969888" cy="30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5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379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Epsilon = 0.2 (20%) having random action.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(1-Epsilon) = 0.8 (80%) the agent became </a:t>
            </a:r>
            <a:r>
              <a:rPr lang="en-US" sz="16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greedy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for having an action from collected experience.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61637" y="1046234"/>
            <a:ext cx="4701927" cy="33608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8F1CF9-B560-4746-9106-CA1F706CE8FB}"/>
              </a:ext>
            </a:extLst>
          </p:cNvPr>
          <p:cNvSpPr/>
          <p:nvPr/>
        </p:nvSpPr>
        <p:spPr>
          <a:xfrm>
            <a:off x="3372363" y="294063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(Epsilon-Greedy algorithm)</a:t>
            </a:r>
          </a:p>
        </p:txBody>
      </p:sp>
    </p:spTree>
    <p:extLst>
      <p:ext uri="{BB962C8B-B14F-4D97-AF65-F5344CB8AC3E}">
        <p14:creationId xmlns:p14="http://schemas.microsoft.com/office/powerpoint/2010/main" val="190413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356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first we set epsilon to 1 (100%) so at first the agent will explore the environment (taking random actions).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Then gradually decaying the epsilon value (start explore then gradually exploit while collecting knowledge).</a:t>
            </a: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the end epsilon will be ~ 0 so that the agent now has a great knowledge about the environment and no need to take random actions any more.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61637" y="1046234"/>
            <a:ext cx="4701927" cy="33608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8F1CF9-B560-4746-9106-CA1F706CE8FB}"/>
              </a:ext>
            </a:extLst>
          </p:cNvPr>
          <p:cNvSpPr/>
          <p:nvPr/>
        </p:nvSpPr>
        <p:spPr>
          <a:xfrm>
            <a:off x="3372363" y="294063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(Epsilon-Greedy algorithm)</a:t>
            </a:r>
          </a:p>
        </p:txBody>
      </p:sp>
    </p:spTree>
    <p:extLst>
      <p:ext uri="{BB962C8B-B14F-4D97-AF65-F5344CB8AC3E}">
        <p14:creationId xmlns:p14="http://schemas.microsoft.com/office/powerpoint/2010/main" val="29341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361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75898" y="2175592"/>
            <a:ext cx="6679693" cy="29679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8F1CF9-B560-4746-9106-CA1F706CE8FB}"/>
              </a:ext>
            </a:extLst>
          </p:cNvPr>
          <p:cNvSpPr/>
          <p:nvPr/>
        </p:nvSpPr>
        <p:spPr>
          <a:xfrm>
            <a:off x="3372363" y="294063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(Epsilon-Greedy algorithm)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B2901-6D9F-4AB8-B7C3-825F13D164C7}"/>
              </a:ext>
            </a:extLst>
          </p:cNvPr>
          <p:cNvSpPr/>
          <p:nvPr/>
        </p:nvSpPr>
        <p:spPr>
          <a:xfrm>
            <a:off x="205192" y="924380"/>
            <a:ext cx="6238137" cy="165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Implementation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1- Generate a random number between 0 &amp; 1.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2- If the number is &gt; current epsilon value then exploit the knowledge.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3- If the number is &lt; current epsilon value then explore random action.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4- Decay the epsilon over time.</a:t>
            </a:r>
          </a:p>
        </p:txBody>
      </p:sp>
    </p:spTree>
    <p:extLst>
      <p:ext uri="{BB962C8B-B14F-4D97-AF65-F5344CB8AC3E}">
        <p14:creationId xmlns:p14="http://schemas.microsoft.com/office/powerpoint/2010/main" val="91601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2388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2" y="293816"/>
            <a:ext cx="5380445" cy="2969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 goal of an agent in an MDP is to maximize its cumulative rewards. For this, we introduce the concept of the expected return of the rewards at a given time step.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 expected return of the rewards is what's driving the agent to make the decisions it makes.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C6D4BF-DCE9-479C-A68C-DC509B33B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86" y="3905998"/>
            <a:ext cx="6010940" cy="7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27483" y="1098863"/>
            <a:ext cx="7689034" cy="35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7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13828-C409-41E5-9C1E-AFA7C2E5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2229" y="854830"/>
            <a:ext cx="7499541" cy="40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9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BADB9-8076-49DC-8A4A-7C2C4F4E3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896" y="886559"/>
            <a:ext cx="6501488" cy="3657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E1E98-6D49-4C3F-BECD-8EBBA37E6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98" y="763886"/>
            <a:ext cx="1900920" cy="46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3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4290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2" y="293816"/>
            <a:ext cx="5380445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</a:t>
            </a: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28E56-6A51-4FF9-BB2E-175D182D8476}"/>
              </a:ext>
            </a:extLst>
          </p:cNvPr>
          <p:cNvSpPr/>
          <p:nvPr/>
        </p:nvSpPr>
        <p:spPr>
          <a:xfrm>
            <a:off x="170121" y="1484550"/>
            <a:ext cx="8803758" cy="233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32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 you prefer to have one Million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Dollars now or tomorrow ?!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687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2" y="293816"/>
            <a:ext cx="5309561" cy="2857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</a:t>
            </a: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For sure you will choose having the money now rather than tomorrow, because immediate rewards are the most valuable and more important than the next future rewards.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So to make the agent cares a lot of immediate rewards more than the future rewards, we added the discount factor (gamma = 0.9).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0982F-7EFE-43A7-9121-F1A7AACC7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640" y="3444931"/>
            <a:ext cx="5150086" cy="11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330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Policy.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Exploration vs Exploitation.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Reward Function.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Discounted Reward Factor.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867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315305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 : Task Driven (Classification)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 : Data Driven (Clustering)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Reinforcement learning :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 to human learning.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learns a policy of how to act in a given environment.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action has some impact in the environment, and the environment provides rewards that guides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397887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3791152" cy="4108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Q-Values for a state are the probabilities of taking an action between set of actions in a given state.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For example: in this state the robot have 4 actions (up, down, right, left) for this state, we make 4 q-values one for each action, the highest q-value for an action is the optimal action to take.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29EB4E-2BDA-4199-B478-7FED6A3F3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128" y="1223344"/>
            <a:ext cx="3980493" cy="28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407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26315" y="237420"/>
            <a:ext cx="8691370" cy="4612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1. Initialize Q(s, a) by setting all of the Q-Values for each state equal to zero, epsilon = 1.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2. Observe the current state.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3. Based on the epsilon-greedy policy, choose an action (explore or exploit).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4. Take action A and observe the resulting reward, and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the new state of the environment S’.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5. Update Q(s, a) based on the update rule.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Where R[t+1] is the reward, alpha is the learning rate and gamma is the discount rate = 0.9,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       Q(s’, a’) is the maximum q-value for an action at the next state.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6. S = S’ &amp; Decay epsilon then Repeat steps 2–6 until convergence.</a:t>
            </a:r>
            <a:endParaRPr lang="en-US" sz="1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A237C-E06A-4F84-BA87-8D42B9504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08" y="2939065"/>
            <a:ext cx="4023113" cy="8492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AEDC12-E927-4F52-9354-330FF516998E}"/>
              </a:ext>
            </a:extLst>
          </p:cNvPr>
          <p:cNvSpPr/>
          <p:nvPr/>
        </p:nvSpPr>
        <p:spPr>
          <a:xfrm>
            <a:off x="226315" y="256595"/>
            <a:ext cx="8765285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0854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165C1-F799-4E1C-9DAB-AFF52E2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32909" y="1565505"/>
            <a:ext cx="4878182" cy="31839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599608" y="854800"/>
            <a:ext cx="4787555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Consider a grid world environment that a robot wants to reach the flag at state 6.</a:t>
            </a:r>
            <a:endParaRPr lang="en-US" sz="1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4812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39641" y="1237502"/>
            <a:ext cx="4787555" cy="259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1. Initialize problem by this settings: </a:t>
            </a:r>
          </a:p>
          <a:p>
            <a:pPr marL="285750" lvl="5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All of the Q-Values for each state equal to zero.</a:t>
            </a:r>
          </a:p>
          <a:p>
            <a:pPr marL="285750" lvl="5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Epsilon = 1.</a:t>
            </a:r>
          </a:p>
          <a:p>
            <a:pPr marL="285750" lvl="5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Gamma = 0.5.</a:t>
            </a:r>
          </a:p>
          <a:p>
            <a:pPr marL="285750" lvl="5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Alpha = 1.</a:t>
            </a:r>
          </a:p>
          <a:p>
            <a:pPr marL="285750" lvl="5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 flag reward is +100 at state S6 otherwise zero.</a:t>
            </a:r>
          </a:p>
          <a:p>
            <a:pPr lvl="5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When alpha = 1 for simplicity, the equation became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779828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9F9D547-378D-45C2-912C-5F568C83F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757" y="4018541"/>
            <a:ext cx="2477429" cy="5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5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81171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29346" y="985009"/>
            <a:ext cx="4047460" cy="26281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61A8F-6ACD-4C98-A6C6-F40E948D2BE1}"/>
              </a:ext>
            </a:extLst>
          </p:cNvPr>
          <p:cNvSpPr/>
          <p:nvPr/>
        </p:nvSpPr>
        <p:spPr>
          <a:xfrm>
            <a:off x="417591" y="4158491"/>
            <a:ext cx="8308817" cy="71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(S1, a12) = r + 0.5 * max[q(S2, a21), q(S2, a23), q(S2, a25)]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= 0 + 0.5 * 0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60407-E44C-49A1-8336-5E91F5345A00}"/>
              </a:ext>
            </a:extLst>
          </p:cNvPr>
          <p:cNvSpPr/>
          <p:nvPr/>
        </p:nvSpPr>
        <p:spPr>
          <a:xfrm>
            <a:off x="325949" y="1388933"/>
            <a:ext cx="4511042" cy="171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2. Observe the current state S1 (the red state), available actions are (a12, a14) lets say we took action a12 so we became at state S’ = S2.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3. Calculate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q_new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(S1, a12) with the equation using q-values from the table.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DFA733-49D9-4F59-AE5E-6AE5F770D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56" y="3332692"/>
            <a:ext cx="2477429" cy="5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39641" y="1166619"/>
            <a:ext cx="4787555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4- Update the q table with new Q(S1, A12) value = 0.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5- New State became S2.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20942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3469B53-DEB4-4124-BEDF-01B312DC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87758" y="2446627"/>
            <a:ext cx="3494812" cy="22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7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81171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36137" y="985009"/>
            <a:ext cx="4033877" cy="26281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61A8F-6ACD-4C98-A6C6-F40E948D2BE1}"/>
              </a:ext>
            </a:extLst>
          </p:cNvPr>
          <p:cNvSpPr/>
          <p:nvPr/>
        </p:nvSpPr>
        <p:spPr>
          <a:xfrm>
            <a:off x="418093" y="4160155"/>
            <a:ext cx="8308817" cy="71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(S2, a23) = r + 0.5 * max[q(S3, a32), q(S3, a36)]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= 0 + 0.5 * 0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60407-E44C-49A1-8336-5E91F5345A00}"/>
              </a:ext>
            </a:extLst>
          </p:cNvPr>
          <p:cNvSpPr/>
          <p:nvPr/>
        </p:nvSpPr>
        <p:spPr>
          <a:xfrm>
            <a:off x="325949" y="1388933"/>
            <a:ext cx="4511042" cy="171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6. Observe the current state S2 (the red state), available actions are (a21, a23, a25) lets say we took action a23 so we became at state S’ = S3.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7. Calculate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q_new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(S2, a23) with the equation using q-values from the table.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D3376-35D3-47AA-B508-A202D2803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56" y="3332692"/>
            <a:ext cx="2477429" cy="5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39641" y="1166619"/>
            <a:ext cx="4787555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8- Update the q table with new Q(S2, A23) value = 0.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9- New State became S3.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97380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3469B53-DEB4-4124-BEDF-01B312DC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08642" y="2446627"/>
            <a:ext cx="3453043" cy="22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81171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60243" y="985009"/>
            <a:ext cx="3985665" cy="26281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61A8F-6ACD-4C98-A6C6-F40E948D2BE1}"/>
              </a:ext>
            </a:extLst>
          </p:cNvPr>
          <p:cNvSpPr/>
          <p:nvPr/>
        </p:nvSpPr>
        <p:spPr>
          <a:xfrm>
            <a:off x="418093" y="4160155"/>
            <a:ext cx="8308817" cy="35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(S3, a36) = r = 100, because there is no actions in S’ -&gt; S6 (Goal)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60407-E44C-49A1-8336-5E91F5345A00}"/>
              </a:ext>
            </a:extLst>
          </p:cNvPr>
          <p:cNvSpPr/>
          <p:nvPr/>
        </p:nvSpPr>
        <p:spPr>
          <a:xfrm>
            <a:off x="325949" y="1388933"/>
            <a:ext cx="4511042" cy="171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10. Observe the current state S3 (the red state), available actions are (a32, a36) lets say we took action a36 so we became at state S’ = S6.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11. Calculate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q_new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(S3, a36) with the equation using q-values from the table.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D3376-35D3-47AA-B508-A202D2803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56" y="3332692"/>
            <a:ext cx="2477429" cy="5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379228" y="285012"/>
            <a:ext cx="6588642" cy="4680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Contents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Machine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What is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Applications of Reinforcement Learning.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Why RL is Freaky.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Markov Decision Process (MDP).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Examples.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MDP Solution.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Q-Learning Algorithm.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AI Gym environment.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Coding time &gt;_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3067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39641" y="1166619"/>
            <a:ext cx="4910445" cy="1218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12- Update the q table with new Q(S3, A36) value = 100.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13- New State became S6 (Goal or Terminal State) and the episode ends.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526064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3469B53-DEB4-4124-BEDF-01B312DC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11458" y="2517510"/>
            <a:ext cx="3447412" cy="22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9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2835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60243" y="1000714"/>
            <a:ext cx="3985665" cy="25967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61A8F-6ACD-4C98-A6C6-F40E948D2BE1}"/>
              </a:ext>
            </a:extLst>
          </p:cNvPr>
          <p:cNvSpPr/>
          <p:nvPr/>
        </p:nvSpPr>
        <p:spPr>
          <a:xfrm>
            <a:off x="418093" y="4160155"/>
            <a:ext cx="8308817" cy="71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(S2, a23) = r + 0.5 * max[q(S3, a32), q(S3, a36)]</a:t>
            </a: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= 0 + 0.5 * 100 = 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60407-E44C-49A1-8336-5E91F5345A00}"/>
              </a:ext>
            </a:extLst>
          </p:cNvPr>
          <p:cNvSpPr/>
          <p:nvPr/>
        </p:nvSpPr>
        <p:spPr>
          <a:xfrm>
            <a:off x="325949" y="1388933"/>
            <a:ext cx="4511042" cy="1961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14. After Episode 1 ends, Start Episode 2 with Random State for example S2 (the red state), available actions are (a21, a23, a25) lets say we took action a23 so we became at state S’ = S3.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11. Calculate 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q_new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(S2, a23) with the equation using q-values from the table.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D3376-35D3-47AA-B508-A202D2803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56" y="3439016"/>
            <a:ext cx="2477429" cy="5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39641" y="1166619"/>
            <a:ext cx="4910445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12- Update the q table with new Q(S2, A23) value = 50.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13- New State became S3, and So on for N episodes.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6323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5006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3469B53-DEB4-4124-BEDF-01B312DC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11458" y="2448484"/>
            <a:ext cx="3447412" cy="22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8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268907" y="732087"/>
            <a:ext cx="5259942" cy="2525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After a lot of episodes of updating the Q-Values Table,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Lets say after 200 episode we have these values on the left, so we finally know the policy to solve the grid world problem.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State 1 choose Action A12 or A14 = 25.</a:t>
            </a:r>
          </a:p>
          <a:p>
            <a:pPr marL="285750" lvl="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State 2 choose Action A23 = 50.</a:t>
            </a:r>
          </a:p>
          <a:p>
            <a:pPr marL="28575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State 3 choose Action A36 = 100.</a:t>
            </a:r>
          </a:p>
          <a:p>
            <a:pPr marL="28575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State 4 choose Action A45 = 50.</a:t>
            </a:r>
          </a:p>
          <a:p>
            <a:pPr marL="285750" indent="-28575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At State 5 choose Action A56 = 100.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EB0B45-11B1-4BBB-A623-6DFFD2C6D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681969"/>
              </p:ext>
            </p:extLst>
          </p:nvPr>
        </p:nvGraphicFramePr>
        <p:xfrm>
          <a:off x="5599815" y="530301"/>
          <a:ext cx="2941674" cy="40828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0889">
                  <a:extLst>
                    <a:ext uri="{9D8B030D-6E8A-4147-A177-3AD203B41FA5}">
                      <a16:colId xmlns:a16="http://schemas.microsoft.com/office/drawing/2014/main" val="3083350473"/>
                    </a:ext>
                  </a:extLst>
                </a:gridCol>
                <a:gridCol w="1020785">
                  <a:extLst>
                    <a:ext uri="{9D8B030D-6E8A-4147-A177-3AD203B41FA5}">
                      <a16:colId xmlns:a16="http://schemas.microsoft.com/office/drawing/2014/main" val="2117930670"/>
                    </a:ext>
                  </a:extLst>
                </a:gridCol>
              </a:tblGrid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Q(S, 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31972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Q(S1, A12)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726551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Q(S1, A14)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3243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05522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2567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Q(S2, A25)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063237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44358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Q(S3, A36)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155545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27182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Q(S4, A45)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63636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9816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45238"/>
                  </a:ext>
                </a:extLst>
              </a:tr>
              <a:tr h="314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Q(S5, A56)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5006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74663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650D07D-2416-4787-A389-55E86AF9D1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67512" y="3415363"/>
            <a:ext cx="2262731" cy="14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8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9381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(Another 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165C1-F799-4E1C-9DAB-AFF52E2E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34" y="1764999"/>
            <a:ext cx="4210492" cy="3064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533167-898D-4AA1-9FC1-69577D84E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584" y="1764998"/>
            <a:ext cx="4297251" cy="30643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220CF0-90B3-48FB-B390-ACA78EC14BD7}"/>
              </a:ext>
            </a:extLst>
          </p:cNvPr>
          <p:cNvSpPr/>
          <p:nvPr/>
        </p:nvSpPr>
        <p:spPr>
          <a:xfrm>
            <a:off x="599608" y="854800"/>
            <a:ext cx="4787555" cy="568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Consider a grid world environment that a robot wants to reach the flag and stay away from fire.</a:t>
            </a:r>
            <a:endParaRPr lang="en-US" sz="11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781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81171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(Another 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346" y="1120031"/>
            <a:ext cx="4047460" cy="34498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FCE9F4-F3DD-4950-BED4-8B5260751AC1}"/>
              </a:ext>
            </a:extLst>
          </p:cNvPr>
          <p:cNvSpPr/>
          <p:nvPr/>
        </p:nvSpPr>
        <p:spPr>
          <a:xfrm>
            <a:off x="262153" y="531891"/>
            <a:ext cx="4366807" cy="4779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1. Initialize Q(s, a) by setting all of the Q-Values for each state equal to zero, epsilon = 1, gamma = 0.9, alpha = 0.7, the flag reward is +1 &amp; fire penalty is -1 and every step has penalty 0, number of episodes = 400.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2. Observe the current state (the blue circle).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3. Based on the epsilon-greedy policy, choose an action, At first epsilon = 1, so the agent will take random actions for the first episodes.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4. after a while the agent gains some knowledge so it should be greedy and exploit its knowledge, after a lot of episodes epsilon became very small thus a little explored random actions is taken.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5. After taking an action, observe the new state and the resulting reward.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138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21584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(Another 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29346" y="1158498"/>
            <a:ext cx="4047460" cy="33728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FCE9F4-F3DD-4950-BED4-8B5260751AC1}"/>
              </a:ext>
            </a:extLst>
          </p:cNvPr>
          <p:cNvSpPr/>
          <p:nvPr/>
        </p:nvSpPr>
        <p:spPr>
          <a:xfrm>
            <a:off x="163029" y="730368"/>
            <a:ext cx="4666317" cy="4879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6. The episode ends when the agent reaches the flag or the fire, lets say the agent is in state [0, 2] it choses action right then it reaches the flag and gains the reward 1, so it knows that the action (right) led to the flag, it’s a good action so updates the q-value of the action with the equation below 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1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([0, 2], Right) = (1-0.7) * 0 + 0.7 (1) = 0.7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7. At a next step we ended for example at state [0, 1] and took action right, then the new q is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1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q_new</a:t>
            </a:r>
            <a:r>
              <a:rPr lang="en-US" sz="1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([0, 1], Right) = (1-0.7) * 0 + 0.7 (0 + 0.9 * 0.7)   = 0.441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8. Repeat the steps for many episodes, and keep updating          Q-values, after many episodes it will be like the image.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ACBEB-2536-458D-8BDD-B7491238B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198" y="2286297"/>
            <a:ext cx="4023113" cy="8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30799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(Another 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23A43-DD2A-4A25-A11D-1C32F2DA11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41867" y="1158498"/>
            <a:ext cx="4022417" cy="33728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FCE9F4-F3DD-4950-BED4-8B5260751AC1}"/>
              </a:ext>
            </a:extLst>
          </p:cNvPr>
          <p:cNvSpPr/>
          <p:nvPr/>
        </p:nvSpPr>
        <p:spPr>
          <a:xfrm>
            <a:off x="390125" y="2154248"/>
            <a:ext cx="3905697" cy="920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So at the end we will have the optimal policy that can plays the game with its own to have the maximum reward.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3079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2F2836-976F-4930-9B4A-FE39DE9D8B74}"/>
              </a:ext>
            </a:extLst>
          </p:cNvPr>
          <p:cNvSpPr/>
          <p:nvPr/>
        </p:nvSpPr>
        <p:spPr>
          <a:xfrm>
            <a:off x="205193" y="307996"/>
            <a:ext cx="5259942" cy="419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Q Learning Algorithm (Another Grid World)</a:t>
            </a:r>
            <a:endParaRPr lang="en-US" sz="1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FCE9F4-F3DD-4950-BED4-8B5260751AC1}"/>
              </a:ext>
            </a:extLst>
          </p:cNvPr>
          <p:cNvSpPr/>
          <p:nvPr/>
        </p:nvSpPr>
        <p:spPr>
          <a:xfrm>
            <a:off x="1007564" y="1621136"/>
            <a:ext cx="3905697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To run the code.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B0120-C46E-4CCD-8EB0-95D70366F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1" y="1380280"/>
            <a:ext cx="8230301" cy="29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0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473367" y="197222"/>
            <a:ext cx="3683656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AI Gym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34" y="2319518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FE8FF5-A25B-4EED-9E5B-D286F2CFD3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9928" y="716696"/>
            <a:ext cx="3511304" cy="2987094"/>
          </a:xfrm>
          <a:prstGeom prst="rect">
            <a:avLst/>
          </a:prstGeom>
        </p:spPr>
      </p:pic>
      <p:sp>
        <p:nvSpPr>
          <p:cNvPr id="7" name="Google Shape;351;p35">
            <a:extLst>
              <a:ext uri="{FF2B5EF4-FFF2-40B4-BE49-F238E27FC236}">
                <a16:creationId xmlns:a16="http://schemas.microsoft.com/office/drawing/2014/main" id="{72F8D85C-1D4F-4143-8EBE-097CEE1578E3}"/>
              </a:ext>
            </a:extLst>
          </p:cNvPr>
          <p:cNvSpPr txBox="1">
            <a:spLocks/>
          </p:cNvSpPr>
          <p:nvPr/>
        </p:nvSpPr>
        <p:spPr>
          <a:xfrm>
            <a:off x="378695" y="1865831"/>
            <a:ext cx="4755797" cy="141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Gym is a toolkit for developing and comparing reinforcement learning algorithms. It supports teaching agents everything from walking to playing games like Pong or Pinball.</a:t>
            </a:r>
          </a:p>
          <a:p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https://gym.openai.com/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22BC06-A34F-4A61-92CC-5F7C7684E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8" y="2492227"/>
            <a:ext cx="4330448" cy="305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01955" y="1237502"/>
            <a:ext cx="6430951" cy="3235042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01660" y="-237007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068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305490" y="197222"/>
            <a:ext cx="5955787" cy="60684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AI Gym – Mountain Car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802" y="2269899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96D67D-FF0F-41A9-9A4D-B8C7FAE7F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8702" y="687572"/>
            <a:ext cx="6038897" cy="4021998"/>
          </a:xfrm>
          <a:prstGeom prst="rect">
            <a:avLst/>
          </a:prstGeom>
        </p:spPr>
      </p:pic>
      <p:pic>
        <p:nvPicPr>
          <p:cNvPr id="5" name="original">
            <a:hlinkClick r:id="" action="ppaction://media"/>
            <a:extLst>
              <a:ext uri="{FF2B5EF4-FFF2-40B4-BE49-F238E27FC236}">
                <a16:creationId xmlns:a16="http://schemas.microsoft.com/office/drawing/2014/main" id="{B7E04872-678A-434E-B041-ECFB20A36D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09378" y="1447853"/>
            <a:ext cx="3762748" cy="250849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2700000">
              <a:rot lat="300000" lon="1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2305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802" y="2269899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52A70-2C09-4089-AC67-EFC327FDA8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38325" y="-483882"/>
            <a:ext cx="4981135" cy="6111264"/>
          </a:xfrm>
          <a:prstGeom prst="rect">
            <a:avLst/>
          </a:prstGeom>
        </p:spPr>
      </p:pic>
      <p:pic>
        <p:nvPicPr>
          <p:cNvPr id="14" name="original">
            <a:hlinkClick r:id="" action="ppaction://media"/>
            <a:extLst>
              <a:ext uri="{FF2B5EF4-FFF2-40B4-BE49-F238E27FC236}">
                <a16:creationId xmlns:a16="http://schemas.microsoft.com/office/drawing/2014/main" id="{D1C4E0A5-FB84-466C-A450-24BC4D9C29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837" y="205563"/>
            <a:ext cx="3352800" cy="2366187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04A677-7AAC-4203-A9AB-0B814D25E2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82314" y="2039173"/>
            <a:ext cx="4389686" cy="3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167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0744" y="1416543"/>
            <a:ext cx="5511293" cy="4310576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82914" y="-255380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RL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11F4133A-7E7F-4231-8D37-48536D4FB338}"/>
              </a:ext>
            </a:extLst>
          </p:cNvPr>
          <p:cNvSpPr txBox="1">
            <a:spLocks/>
          </p:cNvSpPr>
          <p:nvPr/>
        </p:nvSpPr>
        <p:spPr>
          <a:xfrm>
            <a:off x="2971202" y="3254429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3azooz (Agent)</a:t>
            </a: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3373</Words>
  <Application>Microsoft Office PowerPoint</Application>
  <PresentationFormat>On-screen Show (16:9)</PresentationFormat>
  <Paragraphs>626</Paragraphs>
  <Slides>83</Slides>
  <Notes>83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Consolas</vt:lpstr>
      <vt:lpstr>Muli</vt:lpstr>
      <vt:lpstr>Wingdings</vt:lpstr>
      <vt:lpstr>Lexend Deca</vt:lpstr>
      <vt:lpstr>Arial</vt:lpstr>
      <vt:lpstr>Muli Regular</vt:lpstr>
      <vt:lpstr>Aliena template</vt:lpstr>
      <vt:lpstr>Machine Learning (Reinforcement Learning)</vt:lpstr>
      <vt:lpstr>Hello!</vt:lpstr>
      <vt:lpstr>Hello!</vt:lpstr>
      <vt:lpstr>PowerPoint Presentation</vt:lpstr>
      <vt:lpstr>PowerPoint Presentation</vt:lpstr>
      <vt:lpstr>PowerPoint Presentation</vt:lpstr>
      <vt:lpstr>PowerPoint Presentation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What is RL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RL is Creepy ?</vt:lpstr>
      <vt:lpstr>Why RL is Creepy ?</vt:lpstr>
      <vt:lpstr>Why RL is Creepy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AI Gym</vt:lpstr>
      <vt:lpstr>Open AI Gym – Mountain Car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258</cp:revision>
  <dcterms:modified xsi:type="dcterms:W3CDTF">2020-08-11T03:12:42Z</dcterms:modified>
</cp:coreProperties>
</file>